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65" r:id="rId4"/>
    <p:sldId id="267" r:id="rId5"/>
    <p:sldId id="270" r:id="rId6"/>
    <p:sldId id="257" r:id="rId7"/>
    <p:sldId id="258" r:id="rId8"/>
    <p:sldId id="259" r:id="rId9"/>
    <p:sldId id="260" r:id="rId10"/>
    <p:sldId id="261" r:id="rId11"/>
    <p:sldId id="262" r:id="rId12"/>
    <p:sldId id="271" r:id="rId13"/>
    <p:sldId id="272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dirty="0"/>
              <a:t>Призери</a:t>
            </a:r>
            <a:r>
              <a:rPr lang="uk-UA" baseline="0" dirty="0"/>
              <a:t> районного етапу Всеукраїнських предметних олімпіад 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2015/2016</c:v>
                </c:pt>
                <c:pt idx="1">
                  <c:v>2016/2017</c:v>
                </c:pt>
                <c:pt idx="2">
                  <c:v>2017/2018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D3-46AE-9D26-851F92BBAEF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2015/2016</c:v>
                </c:pt>
                <c:pt idx="1">
                  <c:v>2016/2017</c:v>
                </c:pt>
                <c:pt idx="2">
                  <c:v>2017/2018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98D3-46AE-9D26-851F92BBAEF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2015/2016</c:v>
                </c:pt>
                <c:pt idx="1">
                  <c:v>2016/2017</c:v>
                </c:pt>
                <c:pt idx="2">
                  <c:v>2017/2018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98D3-46AE-9D26-851F92BBAE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432792143"/>
        <c:axId val="1310507999"/>
      </c:barChart>
      <c:catAx>
        <c:axId val="143279214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10507999"/>
        <c:crosses val="autoZero"/>
        <c:auto val="1"/>
        <c:lblAlgn val="ctr"/>
        <c:lblOffset val="100"/>
        <c:noMultiLvlLbl val="0"/>
      </c:catAx>
      <c:valAx>
        <c:axId val="131050799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327921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dirty="0"/>
              <a:t>Кількість</a:t>
            </a:r>
            <a:r>
              <a:rPr lang="uk-UA" baseline="0" dirty="0"/>
              <a:t> Міжнародних конкурсів, у яких учні беруть участь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Кенгуру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2015/2016</c:v>
                </c:pt>
                <c:pt idx="1">
                  <c:v>2016/2017</c:v>
                </c:pt>
                <c:pt idx="2">
                  <c:v>2017/2018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07-4F5B-8DB2-6D15C90865A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Колосок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2015/2016</c:v>
                </c:pt>
                <c:pt idx="1">
                  <c:v>2016/2017</c:v>
                </c:pt>
                <c:pt idx="2">
                  <c:v>2017/2018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07-4F5B-8DB2-6D15C90865A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ім.Яцика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2015/2016</c:v>
                </c:pt>
                <c:pt idx="1">
                  <c:v>2016/2017</c:v>
                </c:pt>
                <c:pt idx="2">
                  <c:v>2017/2018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07-4F5B-8DB2-6D15C90865AC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ім.Шевченка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2015/2016</c:v>
                </c:pt>
                <c:pt idx="1">
                  <c:v>2016/2017</c:v>
                </c:pt>
                <c:pt idx="2">
                  <c:v>2017/2018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007-4F5B-8DB2-6D15C90865AC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Бобер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2015/2016</c:v>
                </c:pt>
                <c:pt idx="1">
                  <c:v>2016/2017</c:v>
                </c:pt>
                <c:pt idx="2">
                  <c:v>2017/2018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007-4F5B-8DB2-6D15C90865AC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Лелека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2015/2016</c:v>
                </c:pt>
                <c:pt idx="1">
                  <c:v>2016/2017</c:v>
                </c:pt>
                <c:pt idx="2">
                  <c:v>2017/2018</c:v>
                </c:pt>
              </c:strCache>
            </c:strRef>
          </c:cat>
          <c:val>
            <c:numRef>
              <c:f>Лист1!$G$2:$G$5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007-4F5B-8DB2-6D15C90865AC}"/>
            </c:ext>
          </c:extLst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Соняшник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2015/2016</c:v>
                </c:pt>
                <c:pt idx="1">
                  <c:v>2016/2017</c:v>
                </c:pt>
                <c:pt idx="2">
                  <c:v>2017/2018</c:v>
                </c:pt>
              </c:strCache>
            </c:strRef>
          </c:cat>
          <c:val>
            <c:numRef>
              <c:f>Лист1!$H$2:$H$5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007-4F5B-8DB2-6D15C90865AC}"/>
            </c:ext>
          </c:extLst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Геліантус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2015/2016</c:v>
                </c:pt>
                <c:pt idx="1">
                  <c:v>2016/2017</c:v>
                </c:pt>
                <c:pt idx="2">
                  <c:v>2017/2018</c:v>
                </c:pt>
              </c:strCache>
            </c:strRef>
          </c:cat>
          <c:val>
            <c:numRef>
              <c:f>Лист1!$I$2:$I$5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007-4F5B-8DB2-6D15C90865AC}"/>
            </c:ext>
          </c:extLst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Гринвіч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2015/2016</c:v>
                </c:pt>
                <c:pt idx="1">
                  <c:v>2016/2017</c:v>
                </c:pt>
                <c:pt idx="2">
                  <c:v>2017/2018</c:v>
                </c:pt>
              </c:strCache>
            </c:strRef>
          </c:cat>
          <c:val>
            <c:numRef>
              <c:f>Лист1!$J$2:$J$5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007-4F5B-8DB2-6D15C90865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324903919"/>
        <c:axId val="1438279727"/>
      </c:barChart>
      <c:catAx>
        <c:axId val="13249039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38279727"/>
        <c:crosses val="autoZero"/>
        <c:auto val="1"/>
        <c:lblAlgn val="ctr"/>
        <c:lblOffset val="100"/>
        <c:noMultiLvlLbl val="0"/>
      </c:catAx>
      <c:valAx>
        <c:axId val="14382797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249039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2304255"/>
          </a:xfrm>
        </p:spPr>
        <p:txBody>
          <a:bodyPr>
            <a:noAutofit/>
          </a:bodyPr>
          <a:lstStyle/>
          <a:p>
            <a:pPr algn="ctr"/>
            <a:r>
              <a:rPr lang="uk-UA" sz="2800" dirty="0" err="1"/>
              <a:t>Науково-</a:t>
            </a:r>
            <a:r>
              <a:rPr lang="uk-UA" sz="2800" dirty="0"/>
              <a:t> методична проблема           “ Формування творчої особистості учня та вчителя засобами інформаційно-комунікативних </a:t>
            </a:r>
            <a:r>
              <a:rPr lang="uk-UA" sz="2800" dirty="0" err="1"/>
              <a:t>технологій”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36096" y="3685032"/>
            <a:ext cx="3058680" cy="2768304"/>
          </a:xfrm>
        </p:spPr>
        <p:txBody>
          <a:bodyPr>
            <a:normAutofit lnSpcReduction="10000"/>
          </a:bodyPr>
          <a:lstStyle/>
          <a:p>
            <a:r>
              <a:rPr lang="uk-UA" dirty="0"/>
              <a:t>Структура </a:t>
            </a:r>
            <a:r>
              <a:rPr lang="uk-UA" dirty="0" err="1"/>
              <a:t>науково-</a:t>
            </a:r>
            <a:r>
              <a:rPr lang="uk-UA" dirty="0"/>
              <a:t> методичної роботи </a:t>
            </a:r>
            <a:r>
              <a:rPr lang="uk-UA" dirty="0" err="1"/>
              <a:t>Яблунівського</a:t>
            </a:r>
            <a:r>
              <a:rPr lang="uk-UA" dirty="0"/>
              <a:t> </a:t>
            </a:r>
            <a:r>
              <a:rPr lang="uk-UA" dirty="0" err="1"/>
              <a:t>навчально</a:t>
            </a:r>
            <a:r>
              <a:rPr lang="uk-UA" dirty="0"/>
              <a:t> – виховного об</a:t>
            </a:r>
            <a:r>
              <a:rPr lang="en-US" dirty="0"/>
              <a:t>’</a:t>
            </a:r>
            <a:r>
              <a:rPr lang="uk-UA" dirty="0"/>
              <a:t>єднання              “ Загальноосвітня школа І-ІІ ступенів – дитячий </a:t>
            </a:r>
            <a:r>
              <a:rPr lang="uk-UA" dirty="0" err="1"/>
              <a:t>садок”</a:t>
            </a:r>
            <a:endParaRPr lang="ru-RU" dirty="0"/>
          </a:p>
        </p:txBody>
      </p:sp>
      <p:pic>
        <p:nvPicPr>
          <p:cNvPr id="1026" name="Picture 2" descr="F:\Новая папка\IMG_20171020_1005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852936"/>
            <a:ext cx="4860032" cy="36450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фото седо\IMG-a627ceac062a40a7b5559e456943ce6f-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6346406" cy="566809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77707" y="0"/>
            <a:ext cx="2866293" cy="6858000"/>
          </a:xfrm>
        </p:spPr>
        <p:txBody>
          <a:bodyPr>
            <a:normAutofit fontScale="90000"/>
          </a:bodyPr>
          <a:lstStyle/>
          <a:p>
            <a:r>
              <a:rPr lang="uk-UA" sz="2000" dirty="0">
                <a:solidFill>
                  <a:srgbClr val="FF0000"/>
                </a:solidFill>
              </a:rPr>
              <a:t>Педагогічний колектив Яблунівського НВО налічує 12 педагогів. </a:t>
            </a:r>
            <a:br>
              <a:rPr lang="uk-UA" sz="2000" dirty="0">
                <a:solidFill>
                  <a:srgbClr val="FF0000"/>
                </a:solidFill>
              </a:rPr>
            </a:br>
            <a:r>
              <a:rPr lang="uk-UA" sz="2000" dirty="0">
                <a:solidFill>
                  <a:srgbClr val="FF0000"/>
                </a:solidFill>
              </a:rPr>
              <a:t>З них:</a:t>
            </a:r>
            <a:br>
              <a:rPr lang="uk-UA" sz="2000" dirty="0">
                <a:solidFill>
                  <a:srgbClr val="FF0000"/>
                </a:solidFill>
              </a:rPr>
            </a:br>
            <a:r>
              <a:rPr lang="uk-UA" sz="2000" dirty="0">
                <a:solidFill>
                  <a:srgbClr val="FF0000"/>
                </a:solidFill>
              </a:rPr>
              <a:t>спеціалісти вищої категорії -6;</a:t>
            </a:r>
            <a:br>
              <a:rPr lang="uk-UA" sz="2000" dirty="0">
                <a:solidFill>
                  <a:srgbClr val="FF0000"/>
                </a:solidFill>
              </a:rPr>
            </a:br>
            <a:r>
              <a:rPr lang="uk-UA" sz="2000" dirty="0">
                <a:solidFill>
                  <a:srgbClr val="FF0000"/>
                </a:solidFill>
              </a:rPr>
              <a:t>спеціалісти першої категорії-3;</a:t>
            </a:r>
            <a:br>
              <a:rPr lang="uk-UA" sz="2000" dirty="0">
                <a:solidFill>
                  <a:srgbClr val="FF0000"/>
                </a:solidFill>
              </a:rPr>
            </a:br>
            <a:r>
              <a:rPr lang="uk-UA" sz="2000" dirty="0">
                <a:solidFill>
                  <a:srgbClr val="FF0000"/>
                </a:solidFill>
              </a:rPr>
              <a:t>спеціалісти -2;</a:t>
            </a:r>
            <a:br>
              <a:rPr lang="uk-UA" sz="2000" dirty="0">
                <a:solidFill>
                  <a:srgbClr val="FF0000"/>
                </a:solidFill>
              </a:rPr>
            </a:br>
            <a:r>
              <a:rPr lang="uk-UA" sz="2000" dirty="0">
                <a:solidFill>
                  <a:srgbClr val="FF0000"/>
                </a:solidFill>
              </a:rPr>
              <a:t>молодший спеціаліст-1;</a:t>
            </a:r>
            <a:br>
              <a:rPr lang="uk-UA" sz="2000" dirty="0">
                <a:solidFill>
                  <a:srgbClr val="FF0000"/>
                </a:solidFill>
              </a:rPr>
            </a:br>
            <a:r>
              <a:rPr lang="uk-UA" sz="2000" dirty="0">
                <a:solidFill>
                  <a:srgbClr val="FF0000"/>
                </a:solidFill>
              </a:rPr>
              <a:t>звання «старший вчитель»-1;</a:t>
            </a:r>
            <a:br>
              <a:rPr lang="uk-UA" sz="2000" dirty="0">
                <a:solidFill>
                  <a:srgbClr val="FF0000"/>
                </a:solidFill>
              </a:rPr>
            </a:br>
            <a:r>
              <a:rPr lang="uk-UA" sz="2000" dirty="0">
                <a:solidFill>
                  <a:srgbClr val="FF0000"/>
                </a:solidFill>
              </a:rPr>
              <a:t>відмінник народної освіти – 1.</a:t>
            </a:r>
            <a:br>
              <a:rPr lang="uk-UA" sz="2000" dirty="0">
                <a:solidFill>
                  <a:srgbClr val="FF0000"/>
                </a:solidFill>
              </a:rPr>
            </a:br>
            <a:br>
              <a:rPr lang="uk-UA" sz="2000" dirty="0">
                <a:solidFill>
                  <a:srgbClr val="FF0000"/>
                </a:solidFill>
              </a:rPr>
            </a:br>
            <a:br>
              <a:rPr lang="uk-UA" sz="2000" dirty="0">
                <a:solidFill>
                  <a:srgbClr val="FF0000"/>
                </a:solidFill>
              </a:rPr>
            </a:br>
            <a:br>
              <a:rPr lang="uk-UA" sz="2000" dirty="0">
                <a:solidFill>
                  <a:srgbClr val="FF0000"/>
                </a:solidFill>
              </a:rPr>
            </a:br>
            <a:endParaRPr lang="ru-RU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524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0"/>
            <a:ext cx="8183880" cy="857249"/>
          </a:xfrm>
        </p:spPr>
        <p:txBody>
          <a:bodyPr>
            <a:normAutofit/>
          </a:bodyPr>
          <a:lstStyle/>
          <a:p>
            <a:pPr algn="ctr"/>
            <a:r>
              <a:rPr lang="uk-UA" sz="2400" dirty="0"/>
              <a:t>У Яблунівському НВО навчаються 59 учнів та 20 вихованців дитячого садка</a:t>
            </a:r>
            <a:endParaRPr lang="ru-RU" sz="2400" dirty="0"/>
          </a:p>
        </p:txBody>
      </p:sp>
      <p:pic>
        <p:nvPicPr>
          <p:cNvPr id="1026" name="Picture 2" descr="F:\Новая папка\IMG_20171020_1006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857250"/>
            <a:ext cx="3356992" cy="2571750"/>
          </a:xfrm>
          <a:prstGeom prst="rect">
            <a:avLst/>
          </a:prstGeom>
          <a:noFill/>
        </p:spPr>
      </p:pic>
      <p:pic>
        <p:nvPicPr>
          <p:cNvPr id="1027" name="Picture 3" descr="F:\Новая папка\20160422_1220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17995" y="857251"/>
            <a:ext cx="3483006" cy="2551784"/>
          </a:xfrm>
          <a:prstGeom prst="rect">
            <a:avLst/>
          </a:prstGeom>
          <a:noFill/>
        </p:spPr>
      </p:pic>
      <p:pic>
        <p:nvPicPr>
          <p:cNvPr id="1028" name="Picture 4" descr="F:\Новая папка\20170307_1158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3483006"/>
            <a:ext cx="3356992" cy="2517744"/>
          </a:xfrm>
          <a:prstGeom prst="rect">
            <a:avLst/>
          </a:prstGeom>
          <a:noFill/>
        </p:spPr>
      </p:pic>
      <p:pic>
        <p:nvPicPr>
          <p:cNvPr id="1029" name="Picture 5" descr="F:\Новая папка\IMG_20171006_10272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17995" y="3388497"/>
            <a:ext cx="3483005" cy="2612254"/>
          </a:xfrm>
          <a:prstGeom prst="rect">
            <a:avLst/>
          </a:prstGeom>
          <a:noFill/>
        </p:spPr>
      </p:pic>
      <p:pic>
        <p:nvPicPr>
          <p:cNvPr id="1030" name="Picture 6" descr="F:\Новая папка\20160309_14271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13838" y="2240868"/>
            <a:ext cx="2996952" cy="22477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7712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0"/>
            <a:ext cx="8183880" cy="857250"/>
          </a:xfrm>
        </p:spPr>
        <p:txBody>
          <a:bodyPr>
            <a:normAutofit/>
          </a:bodyPr>
          <a:lstStyle/>
          <a:p>
            <a:pPr algn="ctr"/>
            <a:r>
              <a:rPr lang="uk-UA" sz="2400" dirty="0"/>
              <a:t>У Яблунівському НВО навчаються 59 учнів та 20 вихованців дитячого садка</a:t>
            </a:r>
            <a:endParaRPr lang="ru-RU" sz="2400" dirty="0"/>
          </a:p>
        </p:txBody>
      </p:sp>
      <p:pic>
        <p:nvPicPr>
          <p:cNvPr id="3074" name="Picture 2" descr="F:\фото седо\IMG_20171026_0946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857250"/>
            <a:ext cx="3429000" cy="2571750"/>
          </a:xfrm>
          <a:prstGeom prst="rect">
            <a:avLst/>
          </a:prstGeom>
          <a:noFill/>
        </p:spPr>
      </p:pic>
      <p:pic>
        <p:nvPicPr>
          <p:cNvPr id="3075" name="Picture 3" descr="F:\фото седо\IMG_20171013_1026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857250"/>
            <a:ext cx="3429000" cy="2571750"/>
          </a:xfrm>
          <a:prstGeom prst="rect">
            <a:avLst/>
          </a:prstGeom>
          <a:noFill/>
        </p:spPr>
      </p:pic>
      <p:pic>
        <p:nvPicPr>
          <p:cNvPr id="3077" name="Picture 5" descr="F:\фото седо\IMG_20171013_1025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429000"/>
            <a:ext cx="3429000" cy="2571750"/>
          </a:xfrm>
          <a:prstGeom prst="rect">
            <a:avLst/>
          </a:prstGeom>
          <a:noFill/>
        </p:spPr>
      </p:pic>
      <p:pic>
        <p:nvPicPr>
          <p:cNvPr id="3078" name="Picture 6" descr="F:\фото седо\IMG_20171013_10245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0" y="3429000"/>
            <a:ext cx="3429000" cy="2571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63467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>
            <a:extLst>
              <a:ext uri="{FF2B5EF4-FFF2-40B4-BE49-F238E27FC236}">
                <a16:creationId xmlns:a16="http://schemas.microsoft.com/office/drawing/2014/main" id="{9E4FD7D3-D923-4FD8-86D7-36E5645332B5}"/>
              </a:ext>
            </a:extLst>
          </p:cNvPr>
          <p:cNvSpPr/>
          <p:nvPr/>
        </p:nvSpPr>
        <p:spPr>
          <a:xfrm>
            <a:off x="3059832" y="2852936"/>
            <a:ext cx="3168352" cy="14401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Система роботи з обдарованими учнями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3728BD7B-2669-4AAD-B107-E93579F8608F}"/>
              </a:ext>
            </a:extLst>
          </p:cNvPr>
          <p:cNvSpPr/>
          <p:nvPr/>
        </p:nvSpPr>
        <p:spPr>
          <a:xfrm>
            <a:off x="755576" y="697991"/>
            <a:ext cx="2232248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Предметні тижні</a:t>
            </a:r>
            <a:endParaRPr lang="ru-RU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817091C9-9EC0-4F02-B33F-B7FECC76A6AA}"/>
              </a:ext>
            </a:extLst>
          </p:cNvPr>
          <p:cNvSpPr/>
          <p:nvPr/>
        </p:nvSpPr>
        <p:spPr>
          <a:xfrm>
            <a:off x="6444208" y="752593"/>
            <a:ext cx="2232248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Гурткова робота</a:t>
            </a:r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1B3C4017-6D02-4BF9-A224-DD23A8594C7D}"/>
              </a:ext>
            </a:extLst>
          </p:cNvPr>
          <p:cNvSpPr/>
          <p:nvPr/>
        </p:nvSpPr>
        <p:spPr>
          <a:xfrm>
            <a:off x="323528" y="2276872"/>
            <a:ext cx="2376265" cy="12267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Предметні олімпіади</a:t>
            </a:r>
            <a:endParaRPr lang="ru-RU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C1DBEEFD-B168-45C8-BADA-93F601FC2F88}"/>
              </a:ext>
            </a:extLst>
          </p:cNvPr>
          <p:cNvSpPr/>
          <p:nvPr/>
        </p:nvSpPr>
        <p:spPr>
          <a:xfrm>
            <a:off x="323528" y="4074424"/>
            <a:ext cx="2376264" cy="12267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Участь у МАН</a:t>
            </a:r>
            <a:endParaRPr lang="ru-RU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3242AE7B-E77C-4F14-BCF0-27682106B492}"/>
              </a:ext>
            </a:extLst>
          </p:cNvPr>
          <p:cNvSpPr/>
          <p:nvPr/>
        </p:nvSpPr>
        <p:spPr>
          <a:xfrm>
            <a:off x="6623777" y="2276872"/>
            <a:ext cx="2376264" cy="12267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Участь у предметних конкурсах</a:t>
            </a:r>
            <a:endParaRPr lang="ru-RU" dirty="0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A4259B31-D2AA-471B-A337-A970BEBAEFA7}"/>
              </a:ext>
            </a:extLst>
          </p:cNvPr>
          <p:cNvSpPr/>
          <p:nvPr/>
        </p:nvSpPr>
        <p:spPr>
          <a:xfrm>
            <a:off x="6273695" y="4247527"/>
            <a:ext cx="2592288" cy="1077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Програма «Обдарована дитина»</a:t>
            </a:r>
            <a:endParaRPr lang="ru-RU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C6FE0BBD-850B-4B03-89FF-38B1F69DBA8C}"/>
              </a:ext>
            </a:extLst>
          </p:cNvPr>
          <p:cNvSpPr/>
          <p:nvPr/>
        </p:nvSpPr>
        <p:spPr>
          <a:xfrm>
            <a:off x="3563888" y="752593"/>
            <a:ext cx="2304256" cy="10922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Шкільні факультативи</a:t>
            </a:r>
            <a:endParaRPr lang="ru-RU" dirty="0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FD847EAA-D199-483E-8F6C-B4370FDFF8BD}"/>
              </a:ext>
            </a:extLst>
          </p:cNvPr>
          <p:cNvSpPr/>
          <p:nvPr/>
        </p:nvSpPr>
        <p:spPr>
          <a:xfrm>
            <a:off x="3275856" y="5151898"/>
            <a:ext cx="2952328" cy="12294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Активна участь у шкільних та сільських заходах</a:t>
            </a:r>
            <a:endParaRPr lang="ru-RU" dirty="0"/>
          </a:p>
        </p:txBody>
      </p:sp>
      <p:sp>
        <p:nvSpPr>
          <p:cNvPr id="11" name="Стрелка: вниз 10">
            <a:extLst>
              <a:ext uri="{FF2B5EF4-FFF2-40B4-BE49-F238E27FC236}">
                <a16:creationId xmlns:a16="http://schemas.microsoft.com/office/drawing/2014/main" id="{41331A03-D617-49DA-B9FB-3291124BDD18}"/>
              </a:ext>
            </a:extLst>
          </p:cNvPr>
          <p:cNvSpPr/>
          <p:nvPr/>
        </p:nvSpPr>
        <p:spPr>
          <a:xfrm>
            <a:off x="4535996" y="1980138"/>
            <a:ext cx="360040" cy="6567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9E066737-DDA8-4334-B04E-0E30847073D6}"/>
              </a:ext>
            </a:extLst>
          </p:cNvPr>
          <p:cNvSpPr/>
          <p:nvPr/>
        </p:nvSpPr>
        <p:spPr>
          <a:xfrm rot="1824684">
            <a:off x="2699792" y="3140968"/>
            <a:ext cx="36004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id="{DDE0F174-B531-4A9E-815C-5AE3AD05EFB9}"/>
              </a:ext>
            </a:extLst>
          </p:cNvPr>
          <p:cNvSpPr/>
          <p:nvPr/>
        </p:nvSpPr>
        <p:spPr>
          <a:xfrm rot="19563587">
            <a:off x="3015542" y="1650354"/>
            <a:ext cx="360040" cy="12719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: вниз 13">
            <a:extLst>
              <a:ext uri="{FF2B5EF4-FFF2-40B4-BE49-F238E27FC236}">
                <a16:creationId xmlns:a16="http://schemas.microsoft.com/office/drawing/2014/main" id="{54CAE4DB-DD11-49F5-B5B9-6414A5B09699}"/>
              </a:ext>
            </a:extLst>
          </p:cNvPr>
          <p:cNvSpPr/>
          <p:nvPr/>
        </p:nvSpPr>
        <p:spPr>
          <a:xfrm rot="2820238">
            <a:off x="6300489" y="1627016"/>
            <a:ext cx="360040" cy="13760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: вниз 14">
            <a:extLst>
              <a:ext uri="{FF2B5EF4-FFF2-40B4-BE49-F238E27FC236}">
                <a16:creationId xmlns:a16="http://schemas.microsoft.com/office/drawing/2014/main" id="{66E58E5C-E976-47AF-BE2E-51F56B7864AD}"/>
              </a:ext>
            </a:extLst>
          </p:cNvPr>
          <p:cNvSpPr/>
          <p:nvPr/>
        </p:nvSpPr>
        <p:spPr>
          <a:xfrm rot="3810945">
            <a:off x="6346550" y="3204793"/>
            <a:ext cx="323585" cy="2846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: вниз 15">
            <a:extLst>
              <a:ext uri="{FF2B5EF4-FFF2-40B4-BE49-F238E27FC236}">
                <a16:creationId xmlns:a16="http://schemas.microsoft.com/office/drawing/2014/main" id="{C837380A-3408-42ED-A000-B15637E56E41}"/>
              </a:ext>
            </a:extLst>
          </p:cNvPr>
          <p:cNvSpPr/>
          <p:nvPr/>
        </p:nvSpPr>
        <p:spPr>
          <a:xfrm rot="13541799">
            <a:off x="2877777" y="4002352"/>
            <a:ext cx="290134" cy="5933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: вниз 16">
            <a:extLst>
              <a:ext uri="{FF2B5EF4-FFF2-40B4-BE49-F238E27FC236}">
                <a16:creationId xmlns:a16="http://schemas.microsoft.com/office/drawing/2014/main" id="{808063FC-2843-461D-B73D-EAC2FC432522}"/>
              </a:ext>
            </a:extLst>
          </p:cNvPr>
          <p:cNvSpPr/>
          <p:nvPr/>
        </p:nvSpPr>
        <p:spPr>
          <a:xfrm rot="10800000">
            <a:off x="4629764" y="4428409"/>
            <a:ext cx="252028" cy="5881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: вниз 17">
            <a:extLst>
              <a:ext uri="{FF2B5EF4-FFF2-40B4-BE49-F238E27FC236}">
                <a16:creationId xmlns:a16="http://schemas.microsoft.com/office/drawing/2014/main" id="{CFCCB24E-1FC1-4D70-8BD5-7D200939727E}"/>
              </a:ext>
            </a:extLst>
          </p:cNvPr>
          <p:cNvSpPr/>
          <p:nvPr/>
        </p:nvSpPr>
        <p:spPr>
          <a:xfrm rot="7897069">
            <a:off x="5912859" y="4037188"/>
            <a:ext cx="351322" cy="54115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303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620688"/>
            <a:ext cx="8183880" cy="1440160"/>
          </a:xfrm>
        </p:spPr>
        <p:txBody>
          <a:bodyPr>
            <a:normAutofit fontScale="90000"/>
          </a:bodyPr>
          <a:lstStyle/>
          <a:p>
            <a:r>
              <a:rPr lang="uk-UA" dirty="0"/>
              <a:t>Структура </a:t>
            </a:r>
            <a:r>
              <a:rPr lang="uk-UA" dirty="0" err="1"/>
              <a:t>науково-</a:t>
            </a:r>
            <a:r>
              <a:rPr lang="uk-UA" dirty="0"/>
              <a:t> методичної роботи </a:t>
            </a:r>
            <a:r>
              <a:rPr lang="uk-UA" dirty="0" err="1"/>
              <a:t>Яблунівського</a:t>
            </a:r>
            <a:r>
              <a:rPr lang="uk-UA" dirty="0"/>
              <a:t> НВО</a:t>
            </a:r>
            <a:endParaRPr lang="ru-RU" dirty="0"/>
          </a:p>
        </p:txBody>
      </p:sp>
      <p:pic>
        <p:nvPicPr>
          <p:cNvPr id="3" name="Picture 2" descr="F:\3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6" y="1"/>
            <a:ext cx="1187624" cy="2276872"/>
          </a:xfrm>
          <a:prstGeom prst="rect">
            <a:avLst/>
          </a:prstGeom>
          <a:noFill/>
        </p:spPr>
      </p:pic>
      <p:sp>
        <p:nvSpPr>
          <p:cNvPr id="4" name="Скругленный прямоугольник 3"/>
          <p:cNvSpPr/>
          <p:nvPr/>
        </p:nvSpPr>
        <p:spPr>
          <a:xfrm>
            <a:off x="539552" y="2060848"/>
            <a:ext cx="3672408" cy="1512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Академія  неперервної освіти м. Біла Церква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860032" y="2060848"/>
            <a:ext cx="3384376" cy="1512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Районний методичний кабінет відділу освіти,фізичної культури та спорту  </a:t>
            </a:r>
            <a:r>
              <a:rPr lang="uk-UA" dirty="0" err="1"/>
              <a:t>Макарівської</a:t>
            </a:r>
            <a:r>
              <a:rPr lang="uk-UA" dirty="0"/>
              <a:t> РДА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76056" y="4149080"/>
            <a:ext cx="3168352" cy="15841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Дирекція  </a:t>
            </a:r>
            <a:r>
              <a:rPr lang="uk-UA" dirty="0" err="1"/>
              <a:t>Яблунівського</a:t>
            </a:r>
            <a:r>
              <a:rPr lang="uk-UA" dirty="0"/>
              <a:t> НВО</a:t>
            </a:r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39552" y="4149080"/>
            <a:ext cx="3672408" cy="15841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Методична рада  </a:t>
            </a:r>
            <a:r>
              <a:rPr lang="uk-UA" dirty="0" err="1"/>
              <a:t>Яблунівського</a:t>
            </a:r>
            <a:r>
              <a:rPr lang="uk-UA" dirty="0"/>
              <a:t> НВО</a:t>
            </a:r>
            <a:endParaRPr lang="ru-RU" dirty="0"/>
          </a:p>
        </p:txBody>
      </p:sp>
      <p:cxnSp>
        <p:nvCxnSpPr>
          <p:cNvPr id="20" name="Прямая со стрелкой 19"/>
          <p:cNvCxnSpPr>
            <a:stCxn id="4" idx="3"/>
            <a:endCxn id="5" idx="1"/>
          </p:cNvCxnSpPr>
          <p:nvPr/>
        </p:nvCxnSpPr>
        <p:spPr>
          <a:xfrm>
            <a:off x="4211960" y="2816932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5" idx="2"/>
            <a:endCxn id="7" idx="0"/>
          </p:cNvCxnSpPr>
          <p:nvPr/>
        </p:nvCxnSpPr>
        <p:spPr>
          <a:xfrm>
            <a:off x="6552220" y="3573016"/>
            <a:ext cx="108012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7" idx="1"/>
            <a:endCxn id="18" idx="3"/>
          </p:cNvCxnSpPr>
          <p:nvPr/>
        </p:nvCxnSpPr>
        <p:spPr>
          <a:xfrm flipH="1">
            <a:off x="4211960" y="4941168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620688"/>
            <a:ext cx="7885504" cy="1296144"/>
          </a:xfrm>
        </p:spPr>
        <p:txBody>
          <a:bodyPr>
            <a:normAutofit/>
          </a:bodyPr>
          <a:lstStyle/>
          <a:p>
            <a:pPr algn="ctr"/>
            <a:r>
              <a:rPr lang="uk-UA" sz="2400" dirty="0"/>
              <a:t>Форми методичної роботи  районного методичного    кабінету з педагогічними кадрами</a:t>
            </a:r>
            <a:endParaRPr lang="ru-RU" sz="2400" dirty="0"/>
          </a:p>
        </p:txBody>
      </p:sp>
      <p:pic>
        <p:nvPicPr>
          <p:cNvPr id="3" name="Picture 2" descr="F:\3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6" y="1"/>
            <a:ext cx="1187624" cy="2276872"/>
          </a:xfrm>
          <a:prstGeom prst="rect">
            <a:avLst/>
          </a:prstGeom>
          <a:noFill/>
        </p:spPr>
      </p:pic>
      <p:sp>
        <p:nvSpPr>
          <p:cNvPr id="4" name="Скругленный прямоугольник 3"/>
          <p:cNvSpPr/>
          <p:nvPr/>
        </p:nvSpPr>
        <p:spPr>
          <a:xfrm>
            <a:off x="2915816" y="2204864"/>
            <a:ext cx="3384376" cy="1152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/>
              <a:t>Районний методичний кабінет відділу освіти,фізичної культури та спорту  </a:t>
            </a:r>
            <a:r>
              <a:rPr lang="uk-UA" sz="1600" dirty="0" err="1"/>
              <a:t>Макарівської</a:t>
            </a:r>
            <a:r>
              <a:rPr lang="uk-UA" sz="1600" dirty="0"/>
              <a:t> РДА</a:t>
            </a:r>
            <a:endParaRPr lang="ru-RU" sz="16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560" y="4365104"/>
            <a:ext cx="2016224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/>
              <a:t>Педагогічна студія  </a:t>
            </a:r>
            <a:r>
              <a:rPr lang="uk-UA" sz="1400" dirty="0" err="1"/>
              <a:t>“Дивослово”</a:t>
            </a:r>
            <a:endParaRPr lang="ru-RU" sz="14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635896" y="4293096"/>
            <a:ext cx="2160240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/>
              <a:t>Майстер – клас вчителів початкових класів</a:t>
            </a:r>
            <a:endParaRPr lang="ru-RU" sz="14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83568" y="1700808"/>
            <a:ext cx="1944216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/>
              <a:t>Майстер – клас вчителів історії</a:t>
            </a:r>
            <a:endParaRPr lang="ru-RU" sz="14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83568" y="2996952"/>
            <a:ext cx="1944216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/>
              <a:t>Школа молодого вчителя англійської мови</a:t>
            </a:r>
            <a:endParaRPr lang="ru-RU" sz="1400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516216" y="1628800"/>
            <a:ext cx="1800200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 err="1"/>
              <a:t>Стажувальний</a:t>
            </a:r>
            <a:r>
              <a:rPr lang="uk-UA" sz="1400" dirty="0"/>
              <a:t> майданчик  вчителів початкових класів</a:t>
            </a:r>
            <a:endParaRPr lang="ru-RU" sz="1400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588224" y="3140968"/>
            <a:ext cx="1800200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/>
              <a:t>Школа молодого вихователя</a:t>
            </a:r>
            <a:endParaRPr lang="ru-RU" sz="1400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588224" y="4581128"/>
            <a:ext cx="1800200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 err="1"/>
              <a:t>Консультпункти</a:t>
            </a:r>
            <a:r>
              <a:rPr lang="uk-UA" sz="1400" dirty="0"/>
              <a:t> НТУ, вчителів початкових класів</a:t>
            </a:r>
            <a:endParaRPr lang="ru-RU" sz="1400" dirty="0"/>
          </a:p>
        </p:txBody>
      </p:sp>
      <p:cxnSp>
        <p:nvCxnSpPr>
          <p:cNvPr id="25" name="Прямая со стрелкой 24"/>
          <p:cNvCxnSpPr>
            <a:stCxn id="4" idx="1"/>
            <a:endCxn id="13" idx="3"/>
          </p:cNvCxnSpPr>
          <p:nvPr/>
        </p:nvCxnSpPr>
        <p:spPr>
          <a:xfrm flipH="1" flipV="1">
            <a:off x="2627784" y="2204864"/>
            <a:ext cx="288032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4" idx="1"/>
            <a:endCxn id="14" idx="3"/>
          </p:cNvCxnSpPr>
          <p:nvPr/>
        </p:nvCxnSpPr>
        <p:spPr>
          <a:xfrm flipH="1">
            <a:off x="2627784" y="2780928"/>
            <a:ext cx="288032" cy="6840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4" idx="2"/>
            <a:endCxn id="5" idx="3"/>
          </p:cNvCxnSpPr>
          <p:nvPr/>
        </p:nvCxnSpPr>
        <p:spPr>
          <a:xfrm flipH="1">
            <a:off x="2627784" y="3356992"/>
            <a:ext cx="1980220" cy="15481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4" idx="2"/>
            <a:endCxn id="7" idx="0"/>
          </p:cNvCxnSpPr>
          <p:nvPr/>
        </p:nvCxnSpPr>
        <p:spPr>
          <a:xfrm>
            <a:off x="4608004" y="3356992"/>
            <a:ext cx="108012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4" idx="2"/>
            <a:endCxn id="23" idx="0"/>
          </p:cNvCxnSpPr>
          <p:nvPr/>
        </p:nvCxnSpPr>
        <p:spPr>
          <a:xfrm>
            <a:off x="4608004" y="3356992"/>
            <a:ext cx="2880320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4" idx="3"/>
            <a:endCxn id="22" idx="0"/>
          </p:cNvCxnSpPr>
          <p:nvPr/>
        </p:nvCxnSpPr>
        <p:spPr>
          <a:xfrm>
            <a:off x="6300192" y="2780928"/>
            <a:ext cx="1188132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stCxn id="4" idx="3"/>
            <a:endCxn id="21" idx="1"/>
          </p:cNvCxnSpPr>
          <p:nvPr/>
        </p:nvCxnSpPr>
        <p:spPr>
          <a:xfrm flipV="1">
            <a:off x="6300192" y="2168860"/>
            <a:ext cx="216024" cy="6120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620688"/>
            <a:ext cx="8183880" cy="1440160"/>
          </a:xfrm>
        </p:spPr>
        <p:txBody>
          <a:bodyPr>
            <a:normAutofit fontScale="90000"/>
          </a:bodyPr>
          <a:lstStyle/>
          <a:p>
            <a:r>
              <a:rPr lang="uk-UA" dirty="0"/>
              <a:t>Структура </a:t>
            </a:r>
            <a:r>
              <a:rPr lang="uk-UA" dirty="0" err="1"/>
              <a:t>науково-</a:t>
            </a:r>
            <a:r>
              <a:rPr lang="uk-UA" dirty="0"/>
              <a:t> методичної роботи </a:t>
            </a:r>
            <a:r>
              <a:rPr lang="uk-UA" dirty="0" err="1"/>
              <a:t>Яблунівського</a:t>
            </a:r>
            <a:r>
              <a:rPr lang="uk-UA" dirty="0"/>
              <a:t> НВО</a:t>
            </a:r>
            <a:endParaRPr lang="ru-RU" dirty="0"/>
          </a:p>
        </p:txBody>
      </p:sp>
      <p:pic>
        <p:nvPicPr>
          <p:cNvPr id="3" name="Picture 2" descr="F:\3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6" y="1"/>
            <a:ext cx="1187624" cy="2276872"/>
          </a:xfrm>
          <a:prstGeom prst="rect">
            <a:avLst/>
          </a:prstGeom>
          <a:noFill/>
        </p:spPr>
      </p:pic>
      <p:sp>
        <p:nvSpPr>
          <p:cNvPr id="4" name="Скругленный прямоугольник 3"/>
          <p:cNvSpPr/>
          <p:nvPr/>
        </p:nvSpPr>
        <p:spPr>
          <a:xfrm>
            <a:off x="2843808" y="2060848"/>
            <a:ext cx="3672408" cy="1512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Методична рада  </a:t>
            </a:r>
            <a:r>
              <a:rPr lang="uk-UA" dirty="0" err="1"/>
              <a:t>Яблунівського</a:t>
            </a:r>
            <a:r>
              <a:rPr lang="uk-UA" dirty="0"/>
              <a:t> НВО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76056" y="4149080"/>
            <a:ext cx="3168352" cy="15841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Індивідуальні форми роботи  з педагогічними кадрами</a:t>
            </a:r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39552" y="4149080"/>
            <a:ext cx="3672408" cy="15841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Колективні форми роботи з педагогічними кадрами</a:t>
            </a:r>
            <a:endParaRPr lang="ru-RU" dirty="0"/>
          </a:p>
        </p:txBody>
      </p:sp>
      <p:cxnSp>
        <p:nvCxnSpPr>
          <p:cNvPr id="13" name="Прямая со стрелкой 12"/>
          <p:cNvCxnSpPr>
            <a:stCxn id="4" idx="2"/>
            <a:endCxn id="18" idx="0"/>
          </p:cNvCxnSpPr>
          <p:nvPr/>
        </p:nvCxnSpPr>
        <p:spPr>
          <a:xfrm flipH="1">
            <a:off x="2375756" y="3573016"/>
            <a:ext cx="2304256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4" idx="2"/>
            <a:endCxn id="7" idx="0"/>
          </p:cNvCxnSpPr>
          <p:nvPr/>
        </p:nvCxnSpPr>
        <p:spPr>
          <a:xfrm>
            <a:off x="4680012" y="3573016"/>
            <a:ext cx="198022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76672"/>
            <a:ext cx="818388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dirty="0"/>
              <a:t>Структура </a:t>
            </a:r>
            <a:r>
              <a:rPr lang="uk-UA" sz="2800" dirty="0" err="1"/>
              <a:t>науково-</a:t>
            </a:r>
            <a:r>
              <a:rPr lang="uk-UA" sz="2800" dirty="0"/>
              <a:t> методичної роботи </a:t>
            </a:r>
            <a:r>
              <a:rPr lang="uk-UA" sz="2800" dirty="0" err="1"/>
              <a:t>Яблунівського</a:t>
            </a:r>
            <a:r>
              <a:rPr lang="uk-UA" sz="2800" dirty="0"/>
              <a:t> НВО</a:t>
            </a:r>
            <a:endParaRPr lang="ru-RU" sz="28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11560" y="1340768"/>
            <a:ext cx="792088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chemeClr val="tx1"/>
                </a:solidFill>
              </a:rPr>
              <a:t>Колективні форми роботи з педагогічними кадрами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39552" y="2924944"/>
            <a:ext cx="7992888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Методична група вчителів суспільно - гуманітарного циклу</a:t>
            </a:r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39552" y="2132856"/>
            <a:ext cx="7992888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Методичне об</a:t>
            </a:r>
            <a:r>
              <a:rPr lang="en-US" dirty="0"/>
              <a:t>’</a:t>
            </a:r>
            <a:r>
              <a:rPr lang="uk-UA" dirty="0"/>
              <a:t>єднання вчителів початкових класів</a:t>
            </a:r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39552" y="3717032"/>
            <a:ext cx="7992888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Методична група вчителів </a:t>
            </a:r>
            <a:r>
              <a:rPr lang="uk-UA" dirty="0" err="1"/>
              <a:t>природничо</a:t>
            </a:r>
            <a:r>
              <a:rPr lang="uk-UA" dirty="0"/>
              <a:t> – математичних дисциплін</a:t>
            </a:r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9552" y="4437112"/>
            <a:ext cx="7992888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Методичне об</a:t>
            </a:r>
            <a:r>
              <a:rPr lang="en-US" dirty="0"/>
              <a:t>’</a:t>
            </a:r>
            <a:r>
              <a:rPr lang="uk-UA" dirty="0"/>
              <a:t>єднання класних керівників </a:t>
            </a:r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9552" y="5085184"/>
            <a:ext cx="7992888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Педагогічні ради</a:t>
            </a:r>
            <a:endParaRPr lang="ru-RU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39552" y="5733256"/>
            <a:ext cx="7992888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Методичні оперативки </a:t>
            </a:r>
            <a:endParaRPr lang="ru-RU" dirty="0"/>
          </a:p>
        </p:txBody>
      </p:sp>
      <p:pic>
        <p:nvPicPr>
          <p:cNvPr id="3" name="Picture 2" descr="F:\3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6" y="1"/>
            <a:ext cx="1187624" cy="22768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76672"/>
            <a:ext cx="818388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dirty="0"/>
              <a:t>Структура </a:t>
            </a:r>
            <a:r>
              <a:rPr lang="uk-UA" sz="2800" dirty="0" err="1"/>
              <a:t>науково-</a:t>
            </a:r>
            <a:r>
              <a:rPr lang="uk-UA" sz="2800" dirty="0"/>
              <a:t> методичної роботи </a:t>
            </a:r>
            <a:r>
              <a:rPr lang="uk-UA" sz="2800" dirty="0" err="1"/>
              <a:t>Яблунівського</a:t>
            </a:r>
            <a:r>
              <a:rPr lang="uk-UA" sz="2800" dirty="0"/>
              <a:t> НВО</a:t>
            </a:r>
            <a:endParaRPr lang="ru-RU" sz="28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11560" y="1340768"/>
            <a:ext cx="792088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chemeClr val="tx1"/>
                </a:solidFill>
              </a:rPr>
              <a:t>Індивідуальні форми роботи з педагогічними кадрами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39552" y="3429000"/>
            <a:ext cx="7992888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Післядипломне навчання</a:t>
            </a:r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39552" y="2492896"/>
            <a:ext cx="7992888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Самоосвіта </a:t>
            </a:r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39552" y="4365104"/>
            <a:ext cx="7992888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Робота з учителями,що атестуються</a:t>
            </a:r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9552" y="5301208"/>
            <a:ext cx="7992888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Наставництво </a:t>
            </a:r>
            <a:endParaRPr lang="ru-RU" dirty="0"/>
          </a:p>
        </p:txBody>
      </p:sp>
      <p:pic>
        <p:nvPicPr>
          <p:cNvPr id="3" name="Picture 2" descr="F:\3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6" y="1"/>
            <a:ext cx="1187624" cy="22768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76672"/>
            <a:ext cx="818388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dirty="0"/>
              <a:t>Структура </a:t>
            </a:r>
            <a:r>
              <a:rPr lang="uk-UA" sz="2800" dirty="0" err="1"/>
              <a:t>науково-</a:t>
            </a:r>
            <a:r>
              <a:rPr lang="uk-UA" sz="2800" dirty="0"/>
              <a:t> методичної роботи </a:t>
            </a:r>
            <a:r>
              <a:rPr lang="uk-UA" sz="2800" dirty="0" err="1"/>
              <a:t>Яблунівського</a:t>
            </a:r>
            <a:r>
              <a:rPr lang="uk-UA" sz="2800" dirty="0"/>
              <a:t> НВО</a:t>
            </a:r>
            <a:endParaRPr lang="ru-RU" sz="28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347864" y="2060848"/>
            <a:ext cx="2448272" cy="2160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i="1" dirty="0">
                <a:solidFill>
                  <a:schemeClr val="tx1"/>
                </a:solidFill>
              </a:rPr>
              <a:t>Форми проведення методичної роботи  в методичних об</a:t>
            </a:r>
            <a:r>
              <a:rPr lang="en-US" sz="1600" b="1" i="1" dirty="0">
                <a:solidFill>
                  <a:schemeClr val="tx1"/>
                </a:solidFill>
              </a:rPr>
              <a:t>’</a:t>
            </a:r>
            <a:r>
              <a:rPr lang="uk-UA" sz="1600" b="1" i="1" dirty="0">
                <a:solidFill>
                  <a:schemeClr val="tx1"/>
                </a:solidFill>
              </a:rPr>
              <a:t>єднаннях та групах </a:t>
            </a:r>
            <a:r>
              <a:rPr lang="uk-UA" sz="1600" b="1" i="1" dirty="0" err="1">
                <a:solidFill>
                  <a:schemeClr val="tx1"/>
                </a:solidFill>
              </a:rPr>
              <a:t>Яблунівського</a:t>
            </a:r>
            <a:r>
              <a:rPr lang="uk-UA" sz="1600" b="1" i="1" dirty="0">
                <a:solidFill>
                  <a:schemeClr val="tx1"/>
                </a:solidFill>
              </a:rPr>
              <a:t> НВО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67544" y="4725144"/>
            <a:ext cx="2808312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Ярмарок педагогічних ідей</a:t>
            </a:r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539552" y="2924944"/>
            <a:ext cx="2448272" cy="12961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Ділова гра</a:t>
            </a:r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611560" y="1340768"/>
            <a:ext cx="2448272" cy="12241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Майстер - класи</a:t>
            </a:r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6228184" y="1340768"/>
            <a:ext cx="2376264" cy="12241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Презентації </a:t>
            </a:r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6084168" y="2996952"/>
            <a:ext cx="2592288" cy="12241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Школа молодого вчителя</a:t>
            </a:r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6012160" y="4797152"/>
            <a:ext cx="2664296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Предметні тижні</a:t>
            </a:r>
            <a:endParaRPr lang="ru-RU" dirty="0"/>
          </a:p>
        </p:txBody>
      </p:sp>
      <p:sp>
        <p:nvSpPr>
          <p:cNvPr id="15" name="Овал 14"/>
          <p:cNvSpPr/>
          <p:nvPr/>
        </p:nvSpPr>
        <p:spPr>
          <a:xfrm>
            <a:off x="3419872" y="4797152"/>
            <a:ext cx="2448272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Тижні педагогічної майстерності </a:t>
            </a:r>
            <a:endParaRPr lang="ru-RU" dirty="0"/>
          </a:p>
        </p:txBody>
      </p:sp>
      <p:cxnSp>
        <p:nvCxnSpPr>
          <p:cNvPr id="17" name="Прямая со стрелкой 16"/>
          <p:cNvCxnSpPr>
            <a:stCxn id="4" idx="1"/>
            <a:endCxn id="11" idx="5"/>
          </p:cNvCxnSpPr>
          <p:nvPr/>
        </p:nvCxnSpPr>
        <p:spPr>
          <a:xfrm flipH="1" flipV="1">
            <a:off x="2701291" y="2385634"/>
            <a:ext cx="646573" cy="7553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4" idx="1"/>
            <a:endCxn id="10" idx="6"/>
          </p:cNvCxnSpPr>
          <p:nvPr/>
        </p:nvCxnSpPr>
        <p:spPr>
          <a:xfrm flipH="1">
            <a:off x="2987824" y="3140968"/>
            <a:ext cx="36004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4" idx="1"/>
            <a:endCxn id="9" idx="7"/>
          </p:cNvCxnSpPr>
          <p:nvPr/>
        </p:nvCxnSpPr>
        <p:spPr>
          <a:xfrm flipH="1">
            <a:off x="2864588" y="3140968"/>
            <a:ext cx="483276" cy="17423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4" idx="2"/>
            <a:endCxn id="15" idx="0"/>
          </p:cNvCxnSpPr>
          <p:nvPr/>
        </p:nvCxnSpPr>
        <p:spPr>
          <a:xfrm>
            <a:off x="4572000" y="4221088"/>
            <a:ext cx="72008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4" idx="3"/>
            <a:endCxn id="12" idx="3"/>
          </p:cNvCxnSpPr>
          <p:nvPr/>
        </p:nvCxnSpPr>
        <p:spPr>
          <a:xfrm flipV="1">
            <a:off x="5796136" y="2385634"/>
            <a:ext cx="780044" cy="7553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4" idx="3"/>
            <a:endCxn id="13" idx="2"/>
          </p:cNvCxnSpPr>
          <p:nvPr/>
        </p:nvCxnSpPr>
        <p:spPr>
          <a:xfrm>
            <a:off x="5796136" y="3140968"/>
            <a:ext cx="288032" cy="4680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4" idx="3"/>
            <a:endCxn id="14" idx="1"/>
          </p:cNvCxnSpPr>
          <p:nvPr/>
        </p:nvCxnSpPr>
        <p:spPr>
          <a:xfrm>
            <a:off x="5796136" y="3140968"/>
            <a:ext cx="606201" cy="18143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F:\3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6" y="1"/>
            <a:ext cx="1187624" cy="2276872"/>
          </a:xfrm>
          <a:prstGeom prst="rect">
            <a:avLst/>
          </a:prstGeom>
          <a:noFill/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id="{2BEEEAFE-938F-4E5C-8030-238E3B2CE885}"/>
              </a:ext>
            </a:extLst>
          </p:cNvPr>
          <p:cNvSpPr/>
          <p:nvPr/>
        </p:nvSpPr>
        <p:spPr>
          <a:xfrm>
            <a:off x="3419872" y="1340768"/>
            <a:ext cx="2448272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Творчі звіти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693B43-7B1A-4D72-8A1D-62E6C11B8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Результативність методичної роботи Яблунівського НВО</a:t>
            </a:r>
            <a:endParaRPr lang="ru-RU" dirty="0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C229A7D2-DFA4-4ED2-8D74-BFF0E21CED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4506167"/>
              </p:ext>
            </p:extLst>
          </p:nvPr>
        </p:nvGraphicFramePr>
        <p:xfrm>
          <a:off x="503238" y="530225"/>
          <a:ext cx="8183562" cy="4187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16336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1F3D11-1740-4D99-B54C-18A89A36C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Участь учнів Яблунівського НВО у Міжнародних предметних конкурсах</a:t>
            </a:r>
            <a:endParaRPr lang="ru-RU" dirty="0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902E9201-8271-46B2-BE74-B3EA903384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8123376"/>
              </p:ext>
            </p:extLst>
          </p:nvPr>
        </p:nvGraphicFramePr>
        <p:xfrm>
          <a:off x="503238" y="530225"/>
          <a:ext cx="8183562" cy="4187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185960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8223448" cy="1645368"/>
          </a:xfrm>
        </p:spPr>
        <p:txBody>
          <a:bodyPr>
            <a:noAutofit/>
          </a:bodyPr>
          <a:lstStyle/>
          <a:p>
            <a:pPr algn="ctr"/>
            <a:r>
              <a:rPr lang="ru-RU" sz="2800" dirty="0"/>
              <a:t>Модель </a:t>
            </a:r>
            <a:r>
              <a:rPr lang="ru-RU" sz="2800" dirty="0" err="1"/>
              <a:t>сучасного</a:t>
            </a:r>
            <a:r>
              <a:rPr lang="ru-RU" sz="2800" dirty="0"/>
              <a:t> </a:t>
            </a:r>
            <a:r>
              <a:rPr lang="ru-RU" sz="2800" dirty="0" err="1"/>
              <a:t>вчителя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844824"/>
            <a:ext cx="8439472" cy="4752528"/>
          </a:xfrm>
        </p:spPr>
        <p:txBody>
          <a:bodyPr>
            <a:normAutofit/>
          </a:bodyPr>
          <a:lstStyle/>
          <a:p>
            <a:r>
              <a:rPr lang="uk-UA" sz="2400" dirty="0">
                <a:solidFill>
                  <a:srgbClr val="FF0000"/>
                </a:solidFill>
              </a:rPr>
              <a:t>                                   </a:t>
            </a:r>
            <a:r>
              <a:rPr lang="uk-UA" sz="2400" b="1" dirty="0">
                <a:solidFill>
                  <a:srgbClr val="FF0000"/>
                </a:solidFill>
              </a:rPr>
              <a:t>Я – концепція</a:t>
            </a:r>
          </a:p>
          <a:p>
            <a:endParaRPr lang="ru-RU" sz="2400" dirty="0"/>
          </a:p>
          <a:p>
            <a:r>
              <a:rPr lang="ru-RU" sz="2400" dirty="0"/>
              <a:t> </a:t>
            </a:r>
          </a:p>
          <a:p>
            <a:r>
              <a:rPr lang="ru-RU" sz="2400" dirty="0"/>
              <a:t> </a:t>
            </a:r>
          </a:p>
          <a:p>
            <a:r>
              <a:rPr lang="ru-RU" sz="2400" dirty="0"/>
              <a:t> </a:t>
            </a:r>
          </a:p>
          <a:p>
            <a:pPr lvl="0">
              <a:buFont typeface="Arial" pitchFamily="34" charset="0"/>
              <a:buChar char="•"/>
            </a:pPr>
            <a:endParaRPr lang="ru-RU" sz="2400" dirty="0"/>
          </a:p>
        </p:txBody>
      </p:sp>
      <p:pic>
        <p:nvPicPr>
          <p:cNvPr id="4" name="Picture 4" descr="F:\d0bad0bed0bfd0b8d18f-d0b0d0bd7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1124744"/>
            <a:ext cx="1276350" cy="189547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39552" y="3212976"/>
            <a:ext cx="151216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філософ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4797152"/>
            <a:ext cx="151216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Віра в життя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699792" y="3212976"/>
            <a:ext cx="144016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майстер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699792" y="4725144"/>
            <a:ext cx="144016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Віра в дитину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716016" y="3212976"/>
            <a:ext cx="136815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психолог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716016" y="4725144"/>
            <a:ext cx="136815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Віра в себе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660232" y="3212976"/>
            <a:ext cx="151216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методист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660232" y="4653136"/>
            <a:ext cx="151216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Віра в науку</a:t>
            </a:r>
            <a:endParaRPr lang="ru-RU" dirty="0"/>
          </a:p>
        </p:txBody>
      </p:sp>
      <p:cxnSp>
        <p:nvCxnSpPr>
          <p:cNvPr id="14" name="Прямая со стрелкой 13"/>
          <p:cNvCxnSpPr/>
          <p:nvPr/>
        </p:nvCxnSpPr>
        <p:spPr>
          <a:xfrm flipH="1">
            <a:off x="1547664" y="2276872"/>
            <a:ext cx="288032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3779912" y="2276872"/>
            <a:ext cx="648072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4427984" y="2276872"/>
            <a:ext cx="792088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4427984" y="2276872"/>
            <a:ext cx="2808312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5" idx="2"/>
            <a:endCxn id="6" idx="0"/>
          </p:cNvCxnSpPr>
          <p:nvPr/>
        </p:nvCxnSpPr>
        <p:spPr>
          <a:xfrm>
            <a:off x="1295636" y="4077072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7" idx="2"/>
            <a:endCxn id="8" idx="0"/>
          </p:cNvCxnSpPr>
          <p:nvPr/>
        </p:nvCxnSpPr>
        <p:spPr>
          <a:xfrm>
            <a:off x="3419872" y="4077072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9" idx="2"/>
            <a:endCxn id="10" idx="0"/>
          </p:cNvCxnSpPr>
          <p:nvPr/>
        </p:nvCxnSpPr>
        <p:spPr>
          <a:xfrm>
            <a:off x="5400092" y="4077072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11" idx="2"/>
            <a:endCxn id="12" idx="0"/>
          </p:cNvCxnSpPr>
          <p:nvPr/>
        </p:nvCxnSpPr>
        <p:spPr>
          <a:xfrm>
            <a:off x="7416316" y="4077072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7003785"/>
      </p:ext>
    </p:extLst>
  </p:cSld>
  <p:clrMapOvr>
    <a:masterClrMapping/>
  </p:clrMapOvr>
  <p:transition>
    <p:wipe dir="d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149</TotalTime>
  <Words>360</Words>
  <Application>Microsoft Office PowerPoint</Application>
  <PresentationFormat>Экран (4:3)</PresentationFormat>
  <Paragraphs>74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Verdana</vt:lpstr>
      <vt:lpstr>Wingdings 2</vt:lpstr>
      <vt:lpstr>Аспект</vt:lpstr>
      <vt:lpstr>Науково- методична проблема           “ Формування творчої особистості учня та вчителя засобами інформаційно-комунікативних технологій”</vt:lpstr>
      <vt:lpstr>Педагогічний колектив Яблунівського НВО налічує 12 педагогів.  З них: спеціалісти вищої категорії -6; спеціалісти першої категорії-3; спеціалісти -2; молодший спеціаліст-1; звання «старший вчитель»-1; відмінник народної освіти – 1.    </vt:lpstr>
      <vt:lpstr>У Яблунівському НВО навчаються 59 учнів та 20 вихованців дитячого садка</vt:lpstr>
      <vt:lpstr>У Яблунівському НВО навчаються 59 учнів та 20 вихованців дитячого садка</vt:lpstr>
      <vt:lpstr>Презентация PowerPoint</vt:lpstr>
      <vt:lpstr>Структура науково- методичної роботи Яблунівського НВО</vt:lpstr>
      <vt:lpstr>Форми методичної роботи  районного методичного    кабінету з педагогічними кадрами</vt:lpstr>
      <vt:lpstr>Структура науково- методичної роботи Яблунівського НВО</vt:lpstr>
      <vt:lpstr>Структура науково- методичної роботи Яблунівського НВО</vt:lpstr>
      <vt:lpstr>Структура науково- методичної роботи Яблунівського НВО</vt:lpstr>
      <vt:lpstr>Структура науково- методичної роботи Яблунівського НВО</vt:lpstr>
      <vt:lpstr>Результативність методичної роботи Яблунівського НВО</vt:lpstr>
      <vt:lpstr>Участь учнів Яблунівського НВО у Міжнародних предметних конкурсах</vt:lpstr>
      <vt:lpstr>Модель сучасного вчителя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 науково- методичної роботи</dc:title>
  <dc:creator>qwerty</dc:creator>
  <cp:lastModifiedBy>USER</cp:lastModifiedBy>
  <cp:revision>17</cp:revision>
  <dcterms:created xsi:type="dcterms:W3CDTF">2017-12-17T12:55:06Z</dcterms:created>
  <dcterms:modified xsi:type="dcterms:W3CDTF">2018-02-27T13:57:23Z</dcterms:modified>
</cp:coreProperties>
</file>